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420" r:id="rId3"/>
    <p:sldId id="421" r:id="rId4"/>
    <p:sldId id="418" r:id="rId5"/>
    <p:sldId id="423" r:id="rId6"/>
    <p:sldId id="419" r:id="rId7"/>
    <p:sldId id="416" r:id="rId8"/>
    <p:sldId id="425" r:id="rId9"/>
    <p:sldId id="417" r:id="rId10"/>
    <p:sldId id="446" r:id="rId11"/>
    <p:sldId id="445" r:id="rId12"/>
    <p:sldId id="443" r:id="rId13"/>
    <p:sldId id="430" r:id="rId14"/>
    <p:sldId id="433" r:id="rId15"/>
    <p:sldId id="437" r:id="rId16"/>
    <p:sldId id="43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96" autoAdjust="0"/>
  </p:normalViewPr>
  <p:slideViewPr>
    <p:cSldViewPr snapToGrid="0" snapToObjects="1">
      <p:cViewPr>
        <p:scale>
          <a:sx n="85" d="100"/>
          <a:sy n="85" d="100"/>
        </p:scale>
        <p:origin x="-8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0F712-F9C0-3A47-A134-2FDD7C555A19}" type="datetimeFigureOut">
              <a:rPr lang="en-US" smtClean="0"/>
              <a:t>3/4/13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3D75C-E03C-E94F-9E05-9D5F1DA8E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55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3/4/13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3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3/4/13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0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3/4/13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7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3/4/13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1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3/4/13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00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3/4/13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16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3/4/13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8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3/4/13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15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3/4/13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63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3/4/13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20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3/4/13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4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3BF22-EB4B-874F-853C-83B80D75FC7B}" type="datetimeFigureOut">
              <a:rPr lang="en-US" smtClean="0"/>
              <a:t>3/4/13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0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Relationship Id="rId3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Relationship Id="rId3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4557"/>
            <a:ext cx="7772400" cy="200589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/>
                <a:cs typeface="Book Antiqua"/>
              </a:rPr>
              <a:t>MASTERPIECES OF WESTERN </a:t>
            </a:r>
            <a:r>
              <a:rPr lang="en-US" sz="4000" dirty="0" smtClean="0">
                <a:solidFill>
                  <a:schemeClr val="bg1"/>
                </a:solidFill>
                <a:latin typeface="Book Antiqua"/>
                <a:cs typeface="Book Antiqua"/>
              </a:rPr>
              <a:t>ART</a:t>
            </a:r>
            <a:r>
              <a:rPr lang="en-US" dirty="0">
                <a:solidFill>
                  <a:schemeClr val="bg1"/>
                </a:solidFill>
                <a:latin typeface="Book Antiqua"/>
                <a:cs typeface="Book Antiqua"/>
              </a:rPr>
              <a:t/>
            </a:r>
            <a:br>
              <a:rPr lang="en-US" dirty="0">
                <a:solidFill>
                  <a:schemeClr val="bg1"/>
                </a:solidFill>
                <a:latin typeface="Book Antiqua"/>
                <a:cs typeface="Book Antiqua"/>
              </a:rPr>
            </a:br>
            <a:r>
              <a:rPr lang="en-US" sz="4000" dirty="0">
                <a:solidFill>
                  <a:schemeClr val="bg1"/>
                </a:solidFill>
                <a:latin typeface="Book Antiqua"/>
                <a:cs typeface="Book Antiqua"/>
              </a:rPr>
              <a:t>Art Humanities W1121 Section </a:t>
            </a:r>
            <a:r>
              <a:rPr lang="en-US" sz="4000" dirty="0" smtClean="0">
                <a:solidFill>
                  <a:schemeClr val="bg1"/>
                </a:solidFill>
                <a:latin typeface="Book Antiqua"/>
                <a:cs typeface="Book Antiqua"/>
              </a:rPr>
              <a:t>15</a:t>
            </a:r>
            <a:r>
              <a:rPr lang="en-US" dirty="0">
                <a:solidFill>
                  <a:schemeClr val="bg1"/>
                </a:solidFill>
                <a:latin typeface="Book Antiqua"/>
                <a:cs typeface="Book Antiqua"/>
              </a:rPr>
              <a:t/>
            </a:r>
            <a:br>
              <a:rPr lang="en-US" dirty="0">
                <a:solidFill>
                  <a:schemeClr val="bg1"/>
                </a:solidFill>
                <a:latin typeface="Book Antiqua"/>
                <a:cs typeface="Book Antiqua"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Book Antiqua"/>
                <a:cs typeface="Book Antiqua"/>
              </a:rPr>
              <a:t>Bernini </a:t>
            </a:r>
          </a:p>
          <a:p>
            <a:r>
              <a:rPr lang="en-US" dirty="0" smtClean="0">
                <a:solidFill>
                  <a:schemeClr val="bg1"/>
                </a:solidFill>
                <a:latin typeface="Book Antiqua"/>
                <a:cs typeface="Book Antiqua"/>
              </a:rPr>
              <a:t>(Part 1)</a:t>
            </a:r>
            <a:endParaRPr lang="en-US" dirty="0">
              <a:solidFill>
                <a:schemeClr val="bg1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65337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pie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03" y="711524"/>
            <a:ext cx="5452225" cy="5221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15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20632614858_4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752" y="150405"/>
            <a:ext cx="3556501" cy="5663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96753" y="5813623"/>
            <a:ext cx="3722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Bernini </a:t>
            </a:r>
          </a:p>
          <a:p>
            <a:pPr algn="ctr"/>
            <a:r>
              <a:rPr lang="en-US" i="1" dirty="0">
                <a:solidFill>
                  <a:schemeClr val="bg1"/>
                </a:solidFill>
              </a:rPr>
              <a:t>Portrait </a:t>
            </a:r>
            <a:r>
              <a:rPr lang="en-US" i="1" dirty="0" smtClean="0">
                <a:solidFill>
                  <a:schemeClr val="bg1"/>
                </a:solidFill>
              </a:rPr>
              <a:t>Bust of </a:t>
            </a:r>
            <a:r>
              <a:rPr lang="en-US" i="1" dirty="0" err="1" smtClean="0">
                <a:solidFill>
                  <a:schemeClr val="bg1"/>
                </a:solidFill>
              </a:rPr>
              <a:t>Costanza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Bonarelli</a:t>
            </a:r>
            <a:endParaRPr lang="en-US" i="1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1635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5" name="Picture 4" descr="Bernini, Bust of Louis XIV 16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7" y="584905"/>
            <a:ext cx="4408462" cy="522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COLUMBIA_1142120039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04" y="367653"/>
            <a:ext cx="4027714" cy="60297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7007" y="5297559"/>
            <a:ext cx="18198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Lysippos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i="1" dirty="0" smtClean="0">
                <a:solidFill>
                  <a:schemeClr val="bg1"/>
                </a:solidFill>
              </a:rPr>
              <a:t>Head of Socrates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4</a:t>
            </a:r>
            <a:r>
              <a:rPr lang="en-US" baseline="30000" dirty="0" smtClean="0">
                <a:solidFill>
                  <a:schemeClr val="bg1"/>
                </a:solidFill>
              </a:rPr>
              <a:t>th</a:t>
            </a:r>
            <a:r>
              <a:rPr lang="en-US" dirty="0" smtClean="0">
                <a:solidFill>
                  <a:schemeClr val="bg1"/>
                </a:solidFill>
              </a:rPr>
              <a:t> c. B.C.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797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20632614858_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0" y="320178"/>
            <a:ext cx="6013112" cy="60131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80202" y="4578963"/>
            <a:ext cx="3940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Bernini </a:t>
            </a:r>
          </a:p>
          <a:p>
            <a:r>
              <a:rPr lang="en-US" i="1" dirty="0">
                <a:solidFill>
                  <a:schemeClr val="bg1"/>
                </a:solidFill>
              </a:rPr>
              <a:t>Ecstasy of Saint </a:t>
            </a:r>
            <a:r>
              <a:rPr lang="en-US" i="1" dirty="0" smtClean="0">
                <a:solidFill>
                  <a:schemeClr val="bg1"/>
                </a:solidFill>
              </a:rPr>
              <a:t>Theresa </a:t>
            </a:r>
            <a:endParaRPr lang="en-US" i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Cornaro</a:t>
            </a:r>
            <a:r>
              <a:rPr lang="en-US" dirty="0">
                <a:solidFill>
                  <a:schemeClr val="bg1"/>
                </a:solidFill>
              </a:rPr>
              <a:t> Chapel</a:t>
            </a:r>
          </a:p>
          <a:p>
            <a:r>
              <a:rPr lang="en-US" dirty="0">
                <a:solidFill>
                  <a:schemeClr val="bg1"/>
                </a:solidFill>
              </a:rPr>
              <a:t>Santa Maria </a:t>
            </a:r>
            <a:r>
              <a:rPr lang="en-US" dirty="0" err="1">
                <a:solidFill>
                  <a:schemeClr val="bg1"/>
                </a:solidFill>
              </a:rPr>
              <a:t>della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Vittoria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Rome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1645-52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5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"/>
          <a:stretch>
            <a:fillRect/>
          </a:stretch>
        </p:blipFill>
        <p:spPr bwMode="auto">
          <a:xfrm>
            <a:off x="564242" y="187819"/>
            <a:ext cx="5943600" cy="625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07842" y="5381117"/>
            <a:ext cx="2736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Santa Maria </a:t>
            </a:r>
            <a:r>
              <a:rPr lang="en-US" dirty="0" err="1">
                <a:solidFill>
                  <a:schemeClr val="bg1"/>
                </a:solidFill>
              </a:rPr>
              <a:t>della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Vittoria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7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20632614858_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14" y="410966"/>
            <a:ext cx="3920499" cy="6147919"/>
          </a:xfrm>
          <a:prstGeom prst="rect">
            <a:avLst/>
          </a:prstGeom>
        </p:spPr>
      </p:pic>
      <p:pic>
        <p:nvPicPr>
          <p:cNvPr id="4" name="Picture 3" descr="920632614855_4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378" y="410966"/>
            <a:ext cx="4215622" cy="595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56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20632614858_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8" y="1329535"/>
            <a:ext cx="4208576" cy="4101717"/>
          </a:xfrm>
          <a:prstGeom prst="rect">
            <a:avLst/>
          </a:prstGeom>
        </p:spPr>
      </p:pic>
      <p:pic>
        <p:nvPicPr>
          <p:cNvPr id="3" name="Picture 2" descr="920632614849_05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55" y="945168"/>
            <a:ext cx="4127124" cy="539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79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920632614858_5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5" y="260886"/>
            <a:ext cx="4123424" cy="63234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9917" y="5447963"/>
            <a:ext cx="13720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Bernini</a:t>
            </a:r>
          </a:p>
          <a:p>
            <a:r>
              <a:rPr lang="en-US" i="1" dirty="0" smtClean="0">
                <a:solidFill>
                  <a:schemeClr val="bg1"/>
                </a:solidFill>
              </a:rPr>
              <a:t>Self-Portrait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c. 1665</a:t>
            </a:r>
          </a:p>
        </p:txBody>
      </p:sp>
    </p:spTree>
    <p:extLst>
      <p:ext uri="{BB962C8B-B14F-4D97-AF65-F5344CB8AC3E}">
        <p14:creationId xmlns:p14="http://schemas.microsoft.com/office/powerpoint/2010/main" val="981520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ALA_ARCHIVES_1031084146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59" y="372276"/>
            <a:ext cx="7170870" cy="57002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07366" y="6149009"/>
            <a:ext cx="340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Bernini, St Peter’s Square, 1656-57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8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SSING_ART_103104832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24" y="406307"/>
            <a:ext cx="8458931" cy="5262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3440" y="6083841"/>
            <a:ext cx="405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Bernini, First Project for the Louvre, 1664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480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COLUMBIA_11421298575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0" y="903450"/>
            <a:ext cx="8788934" cy="42399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88624" y="5631790"/>
            <a:ext cx="426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Bernini, Third Project for the Louvre, 1665 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Engraved by Jean Marot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480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SSING_ART_1031075136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37" y="530759"/>
            <a:ext cx="6469259" cy="51741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5588" y="6083002"/>
            <a:ext cx="494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Claude Perrault, Colonnade of the Louvre, 1667-74 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670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rnini, Bust of Louis XIV 166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69" y="250673"/>
            <a:ext cx="5340080" cy="63336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8785" y="5673534"/>
            <a:ext cx="2558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Bernini </a:t>
            </a:r>
          </a:p>
          <a:p>
            <a:r>
              <a:rPr lang="en-US" i="1" dirty="0" smtClean="0">
                <a:solidFill>
                  <a:schemeClr val="bg1"/>
                </a:solidFill>
              </a:rPr>
              <a:t>Portrait Bust of Louis XIV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1665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83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035cropp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07" y="200538"/>
            <a:ext cx="8404627" cy="642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89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20632614858_4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752" y="150405"/>
            <a:ext cx="3556501" cy="5663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96753" y="5813623"/>
            <a:ext cx="3722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Bernini </a:t>
            </a:r>
          </a:p>
          <a:p>
            <a:pPr algn="ctr"/>
            <a:r>
              <a:rPr lang="en-US" i="1" dirty="0">
                <a:solidFill>
                  <a:schemeClr val="bg1"/>
                </a:solidFill>
              </a:rPr>
              <a:t>Portrait </a:t>
            </a:r>
            <a:r>
              <a:rPr lang="en-US" i="1" dirty="0" smtClean="0">
                <a:solidFill>
                  <a:schemeClr val="bg1"/>
                </a:solidFill>
              </a:rPr>
              <a:t>Bust of </a:t>
            </a:r>
            <a:r>
              <a:rPr lang="en-US" i="1" dirty="0" err="1" smtClean="0">
                <a:solidFill>
                  <a:schemeClr val="bg1"/>
                </a:solidFill>
              </a:rPr>
              <a:t>Costanza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Bonarelli</a:t>
            </a:r>
            <a:endParaRPr lang="en-US" i="1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1635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6" name="Picture 5" descr="920632614849_05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25" y="423094"/>
            <a:ext cx="4127124" cy="53905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98707" y="5828564"/>
            <a:ext cx="22519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Michelangelo </a:t>
            </a:r>
          </a:p>
          <a:p>
            <a:pPr algn="ctr"/>
            <a:r>
              <a:rPr lang="en-US" i="1" dirty="0" smtClean="0">
                <a:solidFill>
                  <a:srgbClr val="FFFFFF"/>
                </a:solidFill>
              </a:rPr>
              <a:t>Pieta </a:t>
            </a:r>
            <a:r>
              <a:rPr lang="en-US" dirty="0" smtClean="0">
                <a:solidFill>
                  <a:srgbClr val="FFFFFF"/>
                </a:solidFill>
              </a:rPr>
              <a:t>(Detail of Mary)</a:t>
            </a:r>
            <a:r>
              <a:rPr lang="en-US" i="1" dirty="0" smtClean="0">
                <a:solidFill>
                  <a:srgbClr val="FFFFFF"/>
                </a:solidFill>
              </a:rPr>
              <a:t> </a:t>
            </a:r>
            <a:endParaRPr lang="en-US" i="1" dirty="0">
              <a:solidFill>
                <a:srgbClr val="FFFFFF"/>
              </a:solidFill>
            </a:endParaRPr>
          </a:p>
          <a:p>
            <a:pPr algn="ctr"/>
            <a:r>
              <a:rPr lang="en-US" dirty="0">
                <a:solidFill>
                  <a:srgbClr val="FFFFFF"/>
                </a:solidFill>
              </a:rPr>
              <a:t>1497-1500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6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6077</TotalTime>
  <Words>118</Words>
  <Application>Microsoft Macintosh PowerPoint</Application>
  <PresentationFormat>On-screen Show (4:3)</PresentationFormat>
  <Paragraphs>34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MASTERPIECES OF WESTERN ART Art Humanities W1121 Section 15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Columbia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Frederique Baumgartner</dc:creator>
  <cp:lastModifiedBy>Frederique Baumgartner</cp:lastModifiedBy>
  <cp:revision>550</cp:revision>
  <dcterms:created xsi:type="dcterms:W3CDTF">2011-09-06T21:25:32Z</dcterms:created>
  <dcterms:modified xsi:type="dcterms:W3CDTF">2013-03-04T23:16:19Z</dcterms:modified>
</cp:coreProperties>
</file>